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7"/>
  </p:notesMasterIdLst>
  <p:handoutMasterIdLst>
    <p:handoutMasterId r:id="rId48"/>
  </p:handoutMasterIdLst>
  <p:sldIdLst>
    <p:sldId id="515" r:id="rId4"/>
    <p:sldId id="516" r:id="rId5"/>
    <p:sldId id="510" r:id="rId6"/>
    <p:sldId id="511" r:id="rId7"/>
    <p:sldId id="512" r:id="rId8"/>
    <p:sldId id="513" r:id="rId9"/>
    <p:sldId id="514" r:id="rId10"/>
    <p:sldId id="478" r:id="rId11"/>
    <p:sldId id="479" r:id="rId12"/>
    <p:sldId id="480" r:id="rId13"/>
    <p:sldId id="481" r:id="rId14"/>
    <p:sldId id="528" r:id="rId15"/>
    <p:sldId id="527" r:id="rId16"/>
    <p:sldId id="482" r:id="rId17"/>
    <p:sldId id="520" r:id="rId18"/>
    <p:sldId id="521" r:id="rId19"/>
    <p:sldId id="522" r:id="rId20"/>
    <p:sldId id="523" r:id="rId21"/>
    <p:sldId id="524" r:id="rId22"/>
    <p:sldId id="525" r:id="rId23"/>
    <p:sldId id="483" r:id="rId24"/>
    <p:sldId id="484" r:id="rId25"/>
    <p:sldId id="485" r:id="rId26"/>
    <p:sldId id="486" r:id="rId27"/>
    <p:sldId id="519" r:id="rId28"/>
    <p:sldId id="491" r:id="rId29"/>
    <p:sldId id="492" r:id="rId30"/>
    <p:sldId id="529" r:id="rId31"/>
    <p:sldId id="530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17" r:id="rId43"/>
    <p:sldId id="531" r:id="rId44"/>
    <p:sldId id="47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8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24812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2891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5993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567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5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12/2/2015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598335" y="3674269"/>
            <a:ext cx="2152473" cy="2362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6210411" y="3743233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32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046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710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Struct Color</a:t>
            </a:r>
          </a:p>
          <a:p>
            <a:endParaRPr lang="en-US" noProof="1"/>
          </a:p>
          <a:p>
            <a:pPr lvl="1">
              <a:spcBef>
                <a:spcPts val="0"/>
              </a:spcBef>
            </a:pPr>
            <a:r>
              <a:rPr lang="en-US" noProof="1" smtClean="0"/>
              <a:t>Generally allocated on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stack </a:t>
            </a:r>
            <a:r>
              <a:rPr lang="en-US" noProof="1" smtClean="0"/>
              <a:t>(on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noProof="1" smtClean="0"/>
              <a:t>if part of object)</a:t>
            </a:r>
          </a:p>
          <a:p>
            <a:pPr lvl="1"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holds the value of the variable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Instance of Class Color</a:t>
            </a:r>
          </a:p>
          <a:p>
            <a:endParaRPr lang="en-US" dirty="0"/>
          </a:p>
          <a:p>
            <a:pPr lvl="1"/>
            <a:r>
              <a:rPr lang="en-US" dirty="0" smtClean="0"/>
              <a:t>Allocated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holds an address (4 or 8-byte) to a memory area in the heap, where the color object is stored (header + data)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vs Classes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644" y="1866032"/>
            <a:ext cx="5347568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67591119"/>
              </p:ext>
            </p:extLst>
          </p:nvPr>
        </p:nvGraphicFramePr>
        <p:xfrm>
          <a:off x="6814114" y="1371600"/>
          <a:ext cx="2133600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12" y="4280467"/>
            <a:ext cx="5347567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7579627"/>
              </p:ext>
            </p:extLst>
          </p:nvPr>
        </p:nvGraphicFramePr>
        <p:xfrm>
          <a:off x="6835021" y="3810000"/>
          <a:ext cx="4731391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3"/>
                <a:gridCol w="675913"/>
                <a:gridCol w="675913"/>
                <a:gridCol w="675913"/>
                <a:gridCol w="675913"/>
                <a:gridCol w="675913"/>
                <a:gridCol w="675913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f0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5a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6131090" y="3805230"/>
            <a:ext cx="686991" cy="4752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48030" y="4465468"/>
            <a:ext cx="671242" cy="1144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8075613" y="3360766"/>
            <a:ext cx="228600" cy="2667000"/>
          </a:xfrm>
          <a:prstGeom prst="rightBrace">
            <a:avLst>
              <a:gd name="adj1" fmla="val 8333"/>
              <a:gd name="adj2" fmla="val 495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1316" y="4808566"/>
            <a:ext cx="24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header bytes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089416" y="142177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613" y="457996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27123" y="1375902"/>
            <a:ext cx="661633" cy="4901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44063" y="2036140"/>
            <a:ext cx="645884" cy="173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01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Consider</a:t>
            </a:r>
            <a:r>
              <a:rPr lang="en-US" b="1" dirty="0" smtClean="0"/>
              <a:t> </a:t>
            </a:r>
            <a:r>
              <a:rPr lang="en-US" noProof="1" smtClean="0"/>
              <a:t>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instead of a class if:</a:t>
            </a:r>
          </a:p>
          <a:p>
            <a:pPr lvl="1"/>
            <a:r>
              <a:rPr lang="en-US" noProof="1"/>
              <a:t>I</a:t>
            </a:r>
            <a:r>
              <a:rPr lang="en-US" noProof="1" smtClean="0"/>
              <a:t>nstances of the type are small and commonly short-lived 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noProof="1" smtClean="0"/>
              <a:t> 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unless the type has all of the following characteristics:</a:t>
            </a:r>
          </a:p>
          <a:p>
            <a:pPr lvl="1"/>
            <a:r>
              <a:rPr lang="en-US" noProof="1" smtClean="0"/>
              <a:t>It logically represents a single value, similar to primitive types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,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noProof="1" smtClean="0"/>
              <a:t>, etc.)</a:t>
            </a:r>
          </a:p>
          <a:p>
            <a:pPr lvl="1"/>
            <a:r>
              <a:rPr lang="en-US" noProof="1" smtClean="0"/>
              <a:t>It has an instance size under 16 bytes</a:t>
            </a:r>
          </a:p>
          <a:p>
            <a:pPr lvl="1"/>
            <a:r>
              <a:rPr lang="en-US" noProof="1" smtClean="0"/>
              <a:t>It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r>
              <a:rPr lang="en-US" noProof="1" smtClean="0"/>
              <a:t>It will not have to be boxed frequently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When to Use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441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942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&gt;)double.Parse;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29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052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b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xmlns="" val="72310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67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Dynamic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68030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1812" y="2057400"/>
            <a:ext cx="3226927" cy="41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99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246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68788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1623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r>
              <a:rPr lang="en-US" dirty="0" smtClean="0"/>
              <a:t> that stores objects of any type and supports the following operations:</a:t>
            </a:r>
          </a:p>
          <a:p>
            <a:pPr lvl="1"/>
            <a:r>
              <a:rPr lang="en-US" dirty="0" smtClean="0"/>
              <a:t>Adding/Removing elements</a:t>
            </a:r>
          </a:p>
          <a:p>
            <a:pPr lvl="1"/>
            <a:r>
              <a:rPr lang="en-US" dirty="0" smtClean="0"/>
              <a:t>Auto-resize when capacity is reached</a:t>
            </a:r>
          </a:p>
          <a:p>
            <a:pPr lvl="1"/>
            <a:r>
              <a:rPr lang="en-US" dirty="0" smtClean="0"/>
              <a:t>Accessing elements by index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 </a:t>
            </a:r>
            <a:r>
              <a:rPr lang="en-US" dirty="0" smtClean="0"/>
              <a:t>method for finding element by value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Min&lt;T&gt;()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Max&lt;T&gt;()</a:t>
            </a:r>
            <a:r>
              <a:rPr lang="en-US" dirty="0" smtClean="0"/>
              <a:t> methods for finding the smallest/largest element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Class –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693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05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217104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865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88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671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43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30274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734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777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12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69277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854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</a:t>
            </a:r>
            <a:r>
              <a:rPr lang="en-US" sz="3200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E.g. the days of the week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sz="3200" dirty="0" smtClean="0"/>
              <a:t> are "value-type" classes</a:t>
            </a:r>
          </a:p>
          <a:p>
            <a:pPr marL="358775" indent="-358775">
              <a:lnSpc>
                <a:spcPct val="95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sz="3200" dirty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sz="2800" dirty="0"/>
              <a:t>Evaluated at </a:t>
            </a:r>
            <a:r>
              <a:rPr lang="en-US" sz="2800" dirty="0" smtClean="0"/>
              <a:t>runtime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 smtClean="0"/>
              <a:t> allow adding metadata in classes / types /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52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</a:t>
            </a:r>
            <a:r>
              <a:rPr lang="en-US" dirty="0" smtClean="0"/>
              <a:t>Other Types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68771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22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2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8158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961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634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2297</Words>
  <Application>Microsoft Office PowerPoint</Application>
  <PresentationFormat>Custom</PresentationFormat>
  <Paragraphs>446</Paragraphs>
  <Slides>43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SoftUni 16x9</vt:lpstr>
      <vt:lpstr>3_SoftUni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Structures vs Classes</vt:lpstr>
      <vt:lpstr>When to Use struct</vt:lpstr>
      <vt:lpstr>C# Structures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Exercise in Class</vt:lpstr>
      <vt:lpstr>Exercise in Class – CustomList&lt;T&gt;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OOP – Other Types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2015-12-02T09:07:47Z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